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tags/tag63.xml" ContentType="application/vnd.openxmlformats-officedocument.presentationml.tags+xml"/>
  <Override PartName="/ppt/notesSlides/notesSlide3.xml" ContentType="application/vnd.openxmlformats-officedocument.presentationml.notesSlide+xml"/>
  <Override PartName="/ppt/tags/tag64.xml" ContentType="application/vnd.openxmlformats-officedocument.presentationml.tags+xml"/>
  <Override PartName="/ppt/notesSlides/notesSlide4.xml" ContentType="application/vnd.openxmlformats-officedocument.presentationml.notesSlide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notesSlides/notesSlide6.xml" ContentType="application/vnd.openxmlformats-officedocument.presentationml.notesSlide+xml"/>
  <Override PartName="/ppt/tags/tag67.xml" ContentType="application/vnd.openxmlformats-officedocument.presentationml.tags+xml"/>
  <Override PartName="/ppt/notesSlides/notesSlide7.xml" ContentType="application/vnd.openxmlformats-officedocument.presentationml.notesSlide+xml"/>
  <Override PartName="/ppt/tags/tag68.xml" ContentType="application/vnd.openxmlformats-officedocument.presentationml.tags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7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323" r:id="rId3"/>
    <p:sldId id="274" r:id="rId4"/>
    <p:sldId id="257" r:id="rId5"/>
    <p:sldId id="324" r:id="rId6"/>
    <p:sldId id="303" r:id="rId7"/>
    <p:sldId id="325" r:id="rId8"/>
    <p:sldId id="306" r:id="rId9"/>
    <p:sldId id="307" r:id="rId10"/>
    <p:sldId id="308" r:id="rId11"/>
    <p:sldId id="309" r:id="rId12"/>
    <p:sldId id="310" r:id="rId13"/>
    <p:sldId id="311" r:id="rId14"/>
    <p:sldId id="312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89B"/>
    <a:srgbClr val="E7E6E6"/>
    <a:srgbClr val="BFBFBF"/>
    <a:srgbClr val="FFBF3F"/>
    <a:srgbClr val="0460F4"/>
    <a:srgbClr val="0720B1"/>
    <a:srgbClr val="010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49" autoAdjust="0"/>
  </p:normalViewPr>
  <p:slideViewPr>
    <p:cSldViewPr snapToGrid="0">
      <p:cViewPr varScale="1">
        <p:scale>
          <a:sx n="88" d="100"/>
          <a:sy n="88" d="100"/>
        </p:scale>
        <p:origin x="12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>
              <a:lnSpc>
                <a:spcPct val="150000"/>
              </a:lnSpc>
            </a:pPr>
            <a:r>
              <a:rPr lang="en-US" altLang="zh-CN" dirty="0"/>
              <a:t>Slide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5F825-9C29-43CC-BB96-80A60E9689F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10634" y="136525"/>
            <a:ext cx="11370733" cy="3294074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410634" y="3943797"/>
            <a:ext cx="11370732" cy="2276027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24454" y="817032"/>
            <a:ext cx="2880000" cy="5156200"/>
          </a:xfrm>
        </p:spPr>
        <p:txBody>
          <a:bodyPr wrap="square" anchor="ctr">
            <a:normAutofit/>
          </a:bodyPr>
          <a:lstStyle>
            <a:lvl1pPr algn="ctr">
              <a:defRPr sz="50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87967" y="3694111"/>
            <a:ext cx="10016067" cy="2452689"/>
          </a:xfrm>
        </p:spPr>
        <p:txBody>
          <a:bodyPr wrap="square" anchor="t">
            <a:normAutofit/>
          </a:bodyPr>
          <a:lstStyle>
            <a:lvl1pPr algn="ctr">
              <a:defRPr sz="42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087967" y="313268"/>
            <a:ext cx="10016067" cy="2928406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8000" b="1">
                <a:solidFill>
                  <a:schemeClr val="accent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69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17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373" y="136948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373" y="2066355"/>
            <a:ext cx="5157787" cy="4128388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265" y="1354875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265" y="2051750"/>
            <a:ext cx="5183188" cy="4128388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200" b="1" i="0" u="none" strike="noStrike" kern="1200" cap="none" spc="0" normalizeH="0" baseline="0" noProof="1">
                <a:solidFill>
                  <a:schemeClr val="tx1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325" y="1296035"/>
            <a:ext cx="10800080" cy="575945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8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4134" y="491067"/>
            <a:ext cx="11243733" cy="2964933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4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474134" y="3937065"/>
            <a:ext cx="11243732" cy="2319802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0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4690" y="1364615"/>
            <a:ext cx="10799445" cy="48133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469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411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  <a:sym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  <a:sym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9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00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6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4808" y="1208728"/>
            <a:ext cx="1142238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 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esearch 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opic 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volution 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rediction 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pproach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B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ased on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M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ultiplex-graph 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epresentation </a:t>
            </a:r>
            <a:r>
              <a:rPr lang="en-US" altLang="zh-CN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</a:t>
            </a:r>
            <a:r>
              <a:rPr lang="zh-CN" altLang="en-US" sz="36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earning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1770" y="2783914"/>
            <a:ext cx="11768455" cy="584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Yang Zheng</a:t>
            </a:r>
            <a:r>
              <a:rPr lang="en-US" altLang="zh-CN" sz="2400" baseline="30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2400" dirty="0" err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Kaiwen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Shi</a:t>
            </a:r>
            <a:r>
              <a:rPr lang="en-US" altLang="zh-CN" sz="2400" baseline="30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en-US" altLang="zh-CN" sz="2400" dirty="0" err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Yuhang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Dong</a:t>
            </a:r>
            <a:r>
              <a:rPr lang="en-US" altLang="zh-CN" sz="2400" baseline="30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1,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400" dirty="0" err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XiaoGuang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Wang</a:t>
            </a:r>
            <a:r>
              <a:rPr lang="en-US" altLang="zh-CN" sz="2400" baseline="30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and </a:t>
            </a:r>
            <a:r>
              <a:rPr lang="en-US" altLang="zh-CN" sz="2400" b="1" u="sng" dirty="0" err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Hongyu</a:t>
            </a:r>
            <a:r>
              <a:rPr lang="en-US" altLang="zh-CN" sz="2400" b="1" u="sng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Wang</a:t>
            </a:r>
            <a:r>
              <a:rPr lang="en-US" altLang="zh-CN" sz="2400" b="1" baseline="30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*</a:t>
            </a:r>
            <a:r>
              <a:rPr lang="en-US" altLang="zh-CN" sz="24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endParaRPr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91948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10" y="4653280"/>
            <a:ext cx="12188190" cy="2204720"/>
          </a:xfrm>
          <a:prstGeom prst="rect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41595" y="4862819"/>
            <a:ext cx="695007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iConference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2024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Workshop of the 5th Extraction and Evaluation of Knowledge Entities from Scientific Documents </a:t>
            </a: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and the 4th AI + Informetrics 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84328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549483" y="5192384"/>
            <a:ext cx="4224656" cy="1032511"/>
            <a:chOff x="8933199" y="137820"/>
            <a:chExt cx="3497803" cy="85486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3199" y="137820"/>
              <a:ext cx="853815" cy="85486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68"/>
            <a:stretch>
              <a:fillRect/>
            </a:stretch>
          </p:blipFill>
          <p:spPr>
            <a:xfrm>
              <a:off x="9678710" y="196184"/>
              <a:ext cx="2752292" cy="722378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4665158" y="4295378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hongyuwang@whut.edu.cn</a:t>
            </a:r>
          </a:p>
        </p:txBody>
      </p:sp>
      <p:sp>
        <p:nvSpPr>
          <p:cNvPr id="9" name="矩形 8"/>
          <p:cNvSpPr/>
          <p:nvPr/>
        </p:nvSpPr>
        <p:spPr>
          <a:xfrm>
            <a:off x="962443" y="3349880"/>
            <a:ext cx="10267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aseline="300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School of Management, Wuhan University of Technology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en-US" altLang="zh-CN" baseline="30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School of Information Engineering, Zhongnan University of Economics and Law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en-US" altLang="zh-CN" baseline="30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</a:rPr>
              <a:t>School of Information Management, Wuhan University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-33655" y="193040"/>
            <a:ext cx="9284652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2.3 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Implementation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teps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of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opic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volution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Prediction</a:t>
            </a:r>
            <a:endParaRPr lang="zh-CN"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640" y="1070610"/>
            <a:ext cx="682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Step3: Topic evolution prediction</a:t>
            </a:r>
          </a:p>
        </p:txBody>
      </p:sp>
      <p:pic>
        <p:nvPicPr>
          <p:cNvPr id="6" name="图片 5" descr="图片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890" y="2331720"/>
            <a:ext cx="1889760" cy="150431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 rot="16200000">
            <a:off x="9382125" y="3841750"/>
            <a:ext cx="415290" cy="677545"/>
          </a:xfrm>
          <a:prstGeom prst="rightArrow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63802" y="2125925"/>
            <a:ext cx="7053580" cy="3968460"/>
          </a:xfrm>
          <a:prstGeom prst="roundRect">
            <a:avLst>
              <a:gd name="adj" fmla="val 4897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17780" rIns="17780" rtlCol="0" anchor="ctr"/>
          <a:lstStyle/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Use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GCN/GAT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to conduct structure and content representation respectively.</a:t>
            </a:r>
          </a:p>
          <a:p>
            <a:pPr marL="285750" indent="-2857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Concating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representation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vectors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of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three dimensions respectively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for feature fusion (content, structure, strength)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us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MLP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to predict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term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frequency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strength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(representing the prediction of the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topic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evolution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hotness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)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at the next period.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Finally, construct 4 groups of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ablation experiments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to test the performance of the topic evolution prediction in different cases.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43825" y="1715770"/>
            <a:ext cx="4038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5489B"/>
                </a:solidFill>
                <a:latin typeface="Times New Roman" panose="02020603050405020304" charset="0"/>
                <a:cs typeface="Times New Roman" panose="02020603050405020304" charset="0"/>
              </a:rPr>
              <a:t>Multiple knowledge network</a:t>
            </a:r>
          </a:p>
        </p:txBody>
      </p:sp>
      <p:pic>
        <p:nvPicPr>
          <p:cNvPr id="12" name="图片 11" descr="图片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155" y="4420235"/>
            <a:ext cx="4672330" cy="23228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91948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84328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3655" y="193040"/>
            <a:ext cx="9177655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 </a:t>
            </a:r>
            <a:r>
              <a:rPr 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Experiments and 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esults 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of</a:t>
            </a:r>
            <a:r>
              <a:rPr 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</a:t>
            </a:r>
            <a:r>
              <a:rPr 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opic 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</a:t>
            </a:r>
            <a:r>
              <a:rPr 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volution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Prediction</a:t>
            </a:r>
            <a:endParaRPr lang="zh-CN"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7780" y="843280"/>
            <a:ext cx="12199620" cy="152400"/>
            <a:chOff x="0" y="1328"/>
            <a:chExt cx="19212" cy="240"/>
          </a:xfrm>
        </p:grpSpPr>
        <p:sp>
          <p:nvSpPr>
            <p:cNvPr id="4" name="矩形 3"/>
            <p:cNvSpPr/>
            <p:nvPr/>
          </p:nvSpPr>
          <p:spPr>
            <a:xfrm>
              <a:off x="0" y="1448"/>
              <a:ext cx="19212" cy="120"/>
            </a:xfrm>
            <a:prstGeom prst="rect">
              <a:avLst/>
            </a:prstGeom>
            <a:solidFill>
              <a:srgbClr val="FFBF3F"/>
            </a:solidFill>
            <a:ln w="19050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328"/>
              <a:ext cx="19212" cy="120"/>
            </a:xfrm>
            <a:prstGeom prst="rect">
              <a:avLst/>
            </a:prstGeom>
            <a:solidFill>
              <a:srgbClr val="010C9C"/>
            </a:solidFill>
            <a:ln w="19050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94410" y="1535430"/>
            <a:ext cx="4198620" cy="2076459"/>
            <a:chOff x="1714" y="3183"/>
            <a:chExt cx="7018" cy="4110"/>
          </a:xfrm>
        </p:grpSpPr>
        <p:sp>
          <p:nvSpPr>
            <p:cNvPr id="3" name="圆角矩形 42"/>
            <p:cNvSpPr/>
            <p:nvPr/>
          </p:nvSpPr>
          <p:spPr>
            <a:xfrm>
              <a:off x="1714" y="3207"/>
              <a:ext cx="7018" cy="4086"/>
            </a:xfrm>
            <a:prstGeom prst="roundRect">
              <a:avLst>
                <a:gd name="adj" fmla="val 7553"/>
              </a:avLst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36195" tIns="17780" rIns="36195" bIns="17780" rtlCol="0" anchor="ctr"/>
            <a:lstStyle/>
            <a:p>
              <a:pPr algn="l" font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676" y="3183"/>
              <a:ext cx="5051" cy="79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4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Ablation </a:t>
              </a:r>
              <a:r>
                <a:rPr lang="en-US" altLang="zh-CN" sz="24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Experiment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2307" y="3811"/>
                  <a:ext cx="6409" cy="3470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𝒈𝒓𝒐𝒖𝒑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：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⇒ 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b="1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𝒈𝒓𝒐𝒖𝒑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：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b="1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𝒈𝒓𝒐𝒖𝒑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：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zh-CN" b="1" i="1" dirty="0">
                    <a:latin typeface="Cambria Math" panose="02040503050406030204" pitchFamily="18" charset="0"/>
                    <a:cs typeface="Cambria Math" panose="02040503050406030204" pitchFamily="18" charset="0"/>
                  </a:endParaRPr>
                </a:p>
                <a:p>
                  <a:pPr algn="l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𝒈𝒓𝒐𝒖𝒑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：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" y="3811"/>
                  <a:ext cx="6409" cy="3470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/>
              <p:nvPr>
                <p:custDataLst>
                  <p:tags r:id="rId2"/>
                </p:custDataLst>
              </p:nvPr>
            </p:nvGraphicFramePr>
            <p:xfrm>
              <a:off x="7451725" y="1649095"/>
              <a:ext cx="3854450" cy="1884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41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9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108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56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dirty="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Group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dirty="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MAE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dirty="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MSE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dirty="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1.93484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13.41658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1.91702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dirty="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12.63112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163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>
                              <a:latin typeface="Times New Roman" panose="02020603050405020304" charset="0"/>
                              <a:cs typeface="Times New Roman" panose="02020603050405020304" charset="0"/>
                              <a:sym typeface="+mn-ea"/>
                            </a:rPr>
                            <a:t> +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i="1" dirty="0"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1.90118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13.26141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226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1" dirty="0">
                              <a:solidFill>
                                <a:srgbClr val="C00000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  <a:sym typeface="+mn-ea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1" dirty="0">
                              <a:solidFill>
                                <a:srgbClr val="C00000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zh-CN" sz="1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𝒕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b="1" dirty="0">
                              <a:solidFill>
                                <a:srgbClr val="C00000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1.88017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b="1" dirty="0">
                              <a:solidFill>
                                <a:srgbClr val="C00000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12.24382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/>
              <p:nvPr>
                <p:custDataLst>
                  <p:tags r:id="rId6"/>
                </p:custDataLst>
              </p:nvPr>
            </p:nvGraphicFramePr>
            <p:xfrm>
              <a:off x="7451725" y="1649095"/>
              <a:ext cx="3854450" cy="1884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4180"/>
                    <a:gridCol w="1099185"/>
                    <a:gridCol w="1061085"/>
                  </a:tblGrid>
                  <a:tr h="515620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 sz="1600" dirty="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Group</a:t>
                          </a:r>
                          <a:endParaRPr lang="en-US" altLang="zh-CN" sz="1600" dirty="0"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dirty="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MAE</a:t>
                          </a:r>
                          <a:endParaRPr lang="zh-CN" altLang="en-US" sz="1600" dirty="0"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dirty="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MSE</a:t>
                          </a:r>
                          <a:endParaRPr lang="zh-CN" altLang="en-US" sz="1600" dirty="0"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</a:tr>
                  <a:tr h="34226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dirty="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1.93484</a:t>
                          </a:r>
                          <a:endParaRPr lang="zh-CN" altLang="en-US" sz="1600" dirty="0"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13.41658</a:t>
                          </a:r>
                          <a:endParaRPr lang="zh-CN" altLang="en-US" sz="1600"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</a:tr>
                  <a:tr h="34226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1.91702</a:t>
                          </a:r>
                          <a:endParaRPr lang="zh-CN" altLang="en-US" sz="1600"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dirty="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12.63112</a:t>
                          </a:r>
                          <a:endParaRPr lang="zh-CN" altLang="en-US" sz="1600" dirty="0"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</a:tr>
                  <a:tr h="3416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1.90118</a:t>
                          </a:r>
                          <a:endParaRPr lang="zh-CN" altLang="en-US" sz="1600"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13.26141</a:t>
                          </a:r>
                          <a:endParaRPr lang="zh-CN" altLang="en-US" sz="1600"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</a:tr>
                  <a:tr h="34226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7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b="1" dirty="0">
                              <a:solidFill>
                                <a:srgbClr val="C00000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1.88017</a:t>
                          </a:r>
                          <a:endParaRPr lang="zh-CN" altLang="en-US" sz="1600" b="1" dirty="0">
                            <a:solidFill>
                              <a:srgbClr val="C00000"/>
                            </a:solidFill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zh-CN" altLang="en-US" sz="1600" b="1" dirty="0">
                              <a:solidFill>
                                <a:srgbClr val="C00000"/>
                              </a:solidFill>
                              <a:latin typeface="Times New Roman" panose="02020603050405020304" charset="0"/>
                              <a:cs typeface="Times New Roman" panose="02020603050405020304" charset="0"/>
                            </a:rPr>
                            <a:t>12.24382</a:t>
                          </a:r>
                          <a:endParaRPr lang="zh-CN" altLang="en-US" sz="1600" b="1" dirty="0">
                            <a:solidFill>
                              <a:srgbClr val="C00000"/>
                            </a:solidFill>
                            <a:latin typeface="Times New Roman" panose="02020603050405020304" charset="0"/>
                            <a:cs typeface="Times New Roman" panose="0202060305040502030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文本框 12"/>
          <p:cNvSpPr txBox="1"/>
          <p:nvPr/>
        </p:nvSpPr>
        <p:spPr>
          <a:xfrm>
            <a:off x="7376160" y="961390"/>
            <a:ext cx="41154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Result 1: 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Test evaluation of predicted value and true value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lang="zh-CN" altLang="en-US" sz="2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6064250" y="2384425"/>
            <a:ext cx="694690" cy="490220"/>
          </a:xfrm>
          <a:prstGeom prst="rightArrow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0" y="3776345"/>
            <a:ext cx="1229169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-17970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The frequently-used indicators in regression task, 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MAE 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Mean Absolute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Error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sz="2000" b="1" dirty="0">
                <a:latin typeface="Times New Roman" panose="02020603050405020304" charset="0"/>
                <a:cs typeface="Times New Roman" panose="02020603050405020304" charset="0"/>
              </a:rPr>
              <a:t>MSE 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Mean Square Error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 are selected to evaluate the 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prediction performance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each groups in this study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179705" indent="-17970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Compare with the baseline, which only used term frequency strength, t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he prediction 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performance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topic evolution is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best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by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fusing three dimensions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of features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the groups that using content or structure is the second best.</a:t>
            </a:r>
          </a:p>
          <a:p>
            <a:pPr marL="179705" indent="-17970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he result 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may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indicate that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integrating content and structur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e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 features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can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improve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performance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 of topic evolution prediction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3134" y="982980"/>
            <a:ext cx="4947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results of the experiments are as follows:</a:t>
            </a:r>
            <a:endParaRPr lang="en-US" altLang="zh-CN" sz="16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3655" y="193040"/>
            <a:ext cx="6628130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 C</a:t>
            </a:r>
            <a:r>
              <a:rPr 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onclusion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0" y="843280"/>
            <a:ext cx="12199620" cy="152400"/>
            <a:chOff x="0" y="1328"/>
            <a:chExt cx="19212" cy="240"/>
          </a:xfrm>
        </p:grpSpPr>
        <p:sp>
          <p:nvSpPr>
            <p:cNvPr id="4" name="矩形 3"/>
            <p:cNvSpPr/>
            <p:nvPr/>
          </p:nvSpPr>
          <p:spPr>
            <a:xfrm>
              <a:off x="0" y="1448"/>
              <a:ext cx="19212" cy="120"/>
            </a:xfrm>
            <a:prstGeom prst="rect">
              <a:avLst/>
            </a:prstGeom>
            <a:solidFill>
              <a:srgbClr val="FFBF3F"/>
            </a:solidFill>
            <a:ln w="19050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328"/>
              <a:ext cx="19212" cy="120"/>
            </a:xfrm>
            <a:prstGeom prst="rect">
              <a:avLst/>
            </a:prstGeom>
            <a:solidFill>
              <a:srgbClr val="010C9C"/>
            </a:solidFill>
            <a:ln w="19050"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圆角矩形 4"/>
          <p:cNvSpPr/>
          <p:nvPr/>
        </p:nvSpPr>
        <p:spPr>
          <a:xfrm>
            <a:off x="493531" y="1489075"/>
            <a:ext cx="11327408" cy="2413000"/>
          </a:xfrm>
          <a:prstGeom prst="roundRect">
            <a:avLst>
              <a:gd name="adj" fmla="val 8597"/>
            </a:avLst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3810" bIns="3810" rtlCol="0" anchor="ctr"/>
          <a:lstStyle/>
          <a:p>
            <a:pPr>
              <a:lnSpc>
                <a:spcPct val="100000"/>
              </a:lnSpc>
            </a:pP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Proposed a novel topic evolution prediction approach based on multiplex-graph representation learning.</a:t>
            </a:r>
          </a:p>
          <a:p>
            <a:pPr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Provided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a deeper insight into the prediction of topic evolution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from the perspective of 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knowledge structure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&amp;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cognitive structure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results of the experiments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show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ed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that the fusion of content and structure features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did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make the prediction of topic evolution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hotness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 accurate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93531" y="4540250"/>
            <a:ext cx="11327408" cy="2124710"/>
          </a:xfrm>
          <a:prstGeom prst="roundRect">
            <a:avLst>
              <a:gd name="adj" fmla="val 14051"/>
            </a:avLst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3810" rtlCol="0" anchor="ctr"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Attempt to utilize more prediction and modeling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approaches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validate the effectiveness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our approach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multiple fields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Specifically: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Employ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different modeling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approaches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different feature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fusion strategies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predict.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Based on the strategy of multi-dimensional feature fusion, conduct multi domain topic evolution analysis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725" y="1013460"/>
            <a:ext cx="3406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Times New Roman" panose="02020603050405020304" charset="0"/>
                <a:cs typeface="Times New Roman" panose="02020603050405020304" charset="0"/>
              </a:rPr>
              <a:t>Research Contribution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2725" y="3963670"/>
            <a:ext cx="2811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charset="0"/>
                <a:cs typeface="Times New Roman" panose="02020603050405020304" charset="0"/>
              </a:rPr>
              <a:t>Future </a:t>
            </a:r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Work: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5080" y="1861185"/>
            <a:ext cx="808799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latin typeface="Times New Roman" panose="02020603050405020304" charset="0"/>
                <a:cs typeface="Times New Roman" panose="02020603050405020304" charset="0"/>
              </a:rPr>
              <a:t>Thanks for listening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96640" y="3098512"/>
            <a:ext cx="50501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sz="32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ongyuwang@whut.edu.cn</a:t>
            </a:r>
          </a:p>
        </p:txBody>
      </p:sp>
      <p:sp>
        <p:nvSpPr>
          <p:cNvPr id="14" name="矩形 13"/>
          <p:cNvSpPr/>
          <p:nvPr/>
        </p:nvSpPr>
        <p:spPr>
          <a:xfrm>
            <a:off x="3810" y="4653280"/>
            <a:ext cx="12188190" cy="2204720"/>
          </a:xfrm>
          <a:prstGeom prst="rect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54295" y="4877435"/>
            <a:ext cx="6836410" cy="172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iConference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2024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Workshop of the 5th Extraction and Evaluation of Knowledge Entities from Scientific Documents 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and the 4th AI + Informetrics 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9033" y="5192384"/>
            <a:ext cx="4224656" cy="1032511"/>
            <a:chOff x="8933199" y="137820"/>
            <a:chExt cx="3497803" cy="85486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3199" y="137820"/>
              <a:ext cx="853815" cy="85486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68"/>
            <a:stretch>
              <a:fillRect/>
            </a:stretch>
          </p:blipFill>
          <p:spPr>
            <a:xfrm>
              <a:off x="9678710" y="196184"/>
              <a:ext cx="2752292" cy="722378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0" y="91948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84328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06035" y="107315"/>
            <a:ext cx="21355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Contents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35573" y="1907540"/>
            <a:ext cx="7389357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Research B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ackground 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&amp; Questions</a:t>
            </a:r>
            <a:endParaRPr lang="zh-CN" altLang="en-US" sz="32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Analysis Dimension &amp; 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Methodology</a:t>
            </a:r>
            <a:endParaRPr lang="en-US" altLang="zh-CN" sz="32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Experiment Design &amp; Results</a:t>
            </a:r>
            <a:endParaRPr lang="zh-CN" altLang="en-US" sz="32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Conclusion</a:t>
            </a:r>
          </a:p>
        </p:txBody>
      </p:sp>
      <p:sp>
        <p:nvSpPr>
          <p:cNvPr id="17" name="等腰三角形 16"/>
          <p:cNvSpPr/>
          <p:nvPr/>
        </p:nvSpPr>
        <p:spPr>
          <a:xfrm rot="5400000">
            <a:off x="2518023" y="2390775"/>
            <a:ext cx="490220" cy="461645"/>
          </a:xfrm>
          <a:prstGeom prst="triangle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2518023" y="3371850"/>
            <a:ext cx="490220" cy="461645"/>
          </a:xfrm>
          <a:prstGeom prst="triangle">
            <a:avLst/>
          </a:prstGeom>
          <a:solidFill>
            <a:srgbClr val="FFB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2518023" y="4331970"/>
            <a:ext cx="490220" cy="461645"/>
          </a:xfrm>
          <a:prstGeom prst="triangle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rot="5400000">
            <a:off x="2518023" y="5295900"/>
            <a:ext cx="490220" cy="461645"/>
          </a:xfrm>
          <a:prstGeom prst="triangle">
            <a:avLst/>
          </a:prstGeom>
          <a:solidFill>
            <a:srgbClr val="FFB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91948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84328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40640" y="179788"/>
            <a:ext cx="4215075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</a:t>
            </a: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Research Background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75" y="1407160"/>
            <a:ext cx="3947795" cy="1361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63195" fontAlgn="auto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volume of </a:t>
            </a: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sci-tech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literature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is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expanding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the requirements of </a:t>
            </a:r>
            <a:r>
              <a:rPr lang="en-US" altLang="zh-CN" sz="2000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nformation analysis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is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complex and diverse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21" name="右箭头 20"/>
          <p:cNvSpPr/>
          <p:nvPr/>
        </p:nvSpPr>
        <p:spPr>
          <a:xfrm>
            <a:off x="3994454" y="1773237"/>
            <a:ext cx="630555" cy="574040"/>
          </a:xfrm>
          <a:prstGeom prst="rightArrow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04530" y="1430655"/>
            <a:ext cx="3990340" cy="1094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/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How to r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eveal and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predict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evolution trend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research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topics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automatically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intelligently</a:t>
            </a:r>
            <a:r>
              <a:rPr lang="zh-CN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</a:p>
        </p:txBody>
      </p:sp>
      <p:sp>
        <p:nvSpPr>
          <p:cNvPr id="25" name="右箭头 24"/>
          <p:cNvSpPr/>
          <p:nvPr/>
        </p:nvSpPr>
        <p:spPr>
          <a:xfrm>
            <a:off x="7691647" y="1747103"/>
            <a:ext cx="630555" cy="574040"/>
          </a:xfrm>
          <a:prstGeom prst="rightArrow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824186" y="3398076"/>
            <a:ext cx="10126704" cy="3180080"/>
          </a:xfrm>
          <a:prstGeom prst="roundRect">
            <a:avLst>
              <a:gd name="adj" fmla="val 4532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195" tIns="17780" rIns="36195" bIns="71755" rtlCol="0" anchor="ctr"/>
          <a:lstStyle/>
          <a:p>
            <a:pPr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①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Qualitative analysis of research topic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trends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based on expert experience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is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subjective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②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alculating evolution trend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with specific indicators have difficulties when faced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with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multiple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high-dimensional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variabl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③Based on the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machine learning algorithm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regression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and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classification tasks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are performed to analyze the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sci-tech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development trend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s.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④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Deep representation learning is powerful to model the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sci-tech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entities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and their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relationships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28322" y="3363151"/>
            <a:ext cx="1430655" cy="6635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Expert</a:t>
            </a: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judg</a:t>
            </a:r>
            <a:r>
              <a:rPr lang="en-US" altLang="zh-CN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</a:t>
            </a:r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ment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40387" y="4197541"/>
            <a:ext cx="1330325" cy="715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Statistical </a:t>
            </a:r>
            <a:r>
              <a:rPr lang="en-US" altLang="zh-CN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analysis</a:t>
            </a:r>
            <a:endParaRPr lang="zh-CN" altLang="en-US" sz="20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9122" y="4965891"/>
            <a:ext cx="12401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Machine learning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59755" y="5755831"/>
            <a:ext cx="1278890" cy="656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Deep</a:t>
            </a:r>
          </a:p>
          <a:p>
            <a:pPr algn="ctr"/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learning</a:t>
            </a:r>
          </a:p>
        </p:txBody>
      </p:sp>
      <p:sp>
        <p:nvSpPr>
          <p:cNvPr id="36" name="右箭头 35"/>
          <p:cNvSpPr/>
          <p:nvPr/>
        </p:nvSpPr>
        <p:spPr>
          <a:xfrm rot="5400000">
            <a:off x="805855" y="3927666"/>
            <a:ext cx="212090" cy="493395"/>
          </a:xfrm>
          <a:prstGeom prst="rightArrow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右箭头 36"/>
          <p:cNvSpPr/>
          <p:nvPr/>
        </p:nvSpPr>
        <p:spPr>
          <a:xfrm rot="5400000">
            <a:off x="805855" y="4708716"/>
            <a:ext cx="212090" cy="493395"/>
          </a:xfrm>
          <a:prstGeom prst="rightArrow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右箭头 37"/>
          <p:cNvSpPr/>
          <p:nvPr/>
        </p:nvSpPr>
        <p:spPr>
          <a:xfrm rot="5400000">
            <a:off x="805855" y="5518341"/>
            <a:ext cx="212090" cy="493395"/>
          </a:xfrm>
          <a:prstGeom prst="rightArrow">
            <a:avLst/>
          </a:prstGeom>
          <a:solidFill>
            <a:srgbClr val="FFBF3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91948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84328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2235" y="1207135"/>
            <a:ext cx="12001500" cy="1624965"/>
          </a:xfrm>
          <a:prstGeom prst="roundRect">
            <a:avLst>
              <a:gd name="adj" fmla="val 11613"/>
            </a:avLst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74265" y="2892425"/>
            <a:ext cx="8336915" cy="488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 kinds of topic evolution analysis methods in existing research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426366" y="1474787"/>
            <a:ext cx="346392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63195" fontAlgn="auto">
              <a:lnSpc>
                <a:spcPct val="100000"/>
              </a:lnSpc>
            </a:pP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Large Volume sci-tech Data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proposed new challenges to the topic evolution analysis.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40640" y="179788"/>
            <a:ext cx="4215075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 </a:t>
            </a:r>
            <a:r>
              <a:rPr sz="28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Research Background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91948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84328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888321" y="1503044"/>
            <a:ext cx="10126704" cy="1723382"/>
          </a:xfrm>
          <a:prstGeom prst="roundRect">
            <a:avLst>
              <a:gd name="adj" fmla="val 12820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195" tIns="17780" rIns="36195" bIns="71755" rtlCol="0" anchor="ctr"/>
          <a:lstStyle/>
          <a:p>
            <a:pPr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①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Use specific i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ndi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cators to describe the process of topic evolution, such as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disruptive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burst, and others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undamental statistical charts and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composite charts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are used to present the indicators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</a:p>
          <a:p>
            <a:pPr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②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There are commonly used visualization tools in topic evolution presentation, such as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CiteSpace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VOSViewer,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self-developed </a:t>
            </a:r>
            <a:r>
              <a:rPr lang="en-US" altLang="zh-CN" sz="2000" b="1" dirty="0" err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NEViewer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…</a:t>
            </a:r>
          </a:p>
        </p:txBody>
      </p:sp>
      <p:sp>
        <p:nvSpPr>
          <p:cNvPr id="6" name="右箭头 5"/>
          <p:cNvSpPr/>
          <p:nvPr/>
        </p:nvSpPr>
        <p:spPr>
          <a:xfrm rot="5400000">
            <a:off x="814740" y="2091984"/>
            <a:ext cx="212090" cy="493395"/>
          </a:xfrm>
          <a:prstGeom prst="rightArrow">
            <a:avLst/>
          </a:prstGeom>
          <a:solidFill>
            <a:srgbClr val="05489B"/>
          </a:solidFill>
          <a:ln>
            <a:solidFill>
              <a:srgbClr val="05489B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5489B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791" y="2466433"/>
            <a:ext cx="182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Evolution</a:t>
            </a:r>
          </a:p>
          <a:p>
            <a:pPr algn="ctr"/>
            <a:r>
              <a:rPr 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</a:t>
            </a:r>
            <a:r>
              <a:rPr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isualization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0369" y="1503044"/>
            <a:ext cx="1600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</a:t>
            </a:r>
            <a:r>
              <a:rPr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ndicators</a:t>
            </a:r>
            <a:r>
              <a:rPr lang="en-US" altLang="zh-CN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Change</a:t>
            </a:r>
            <a:endParaRPr sz="20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41320" y="1007110"/>
            <a:ext cx="6607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 kinds of topic evolution presentation methods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57370" y="3657282"/>
            <a:ext cx="17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charset="0"/>
                <a:cs typeface="Times New Roman" panose="02020603050405020304" charset="0"/>
              </a:rPr>
              <a:t>CiteSpace</a:t>
            </a: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57370" y="5679886"/>
            <a:ext cx="16452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Composite</a:t>
            </a: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Chart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191115" y="5729128"/>
            <a:ext cx="177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NEViewer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047250" y="3712172"/>
            <a:ext cx="186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Times New Roman" panose="02020603050405020304" charset="0"/>
                <a:cs typeface="Times New Roman" panose="02020603050405020304" charset="0"/>
              </a:rPr>
              <a:t>VOSViewer</a:t>
            </a: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3" name="图片 12" descr="Citespa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08" y="3274675"/>
            <a:ext cx="3068584" cy="1656883"/>
          </a:xfrm>
          <a:prstGeom prst="rect">
            <a:avLst/>
          </a:prstGeom>
        </p:spPr>
      </p:pic>
      <p:pic>
        <p:nvPicPr>
          <p:cNvPr id="16" name="图片 15" descr="VOSview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510" y="3316743"/>
            <a:ext cx="3082290" cy="1656883"/>
          </a:xfrm>
          <a:prstGeom prst="rect">
            <a:avLst/>
          </a:prstGeom>
        </p:spPr>
      </p:pic>
      <p:pic>
        <p:nvPicPr>
          <p:cNvPr id="17" name="图片 16" descr="8c5ec187baeaef089c13f4c88f2250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179" y="5098269"/>
            <a:ext cx="3192952" cy="1723382"/>
          </a:xfrm>
          <a:prstGeom prst="rect">
            <a:avLst/>
          </a:prstGeom>
        </p:spPr>
      </p:pic>
      <p:pic>
        <p:nvPicPr>
          <p:cNvPr id="9" name="图片 8" descr="f3ea55daa51d91ca95859cddd9fd7c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80" y="5098415"/>
            <a:ext cx="3392170" cy="15805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43031" y="216535"/>
            <a:ext cx="4105938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Research Questions</a:t>
            </a:r>
          </a:p>
        </p:txBody>
      </p:sp>
      <p:sp>
        <p:nvSpPr>
          <p:cNvPr id="3" name="单圆角矩形 2"/>
          <p:cNvSpPr/>
          <p:nvPr/>
        </p:nvSpPr>
        <p:spPr>
          <a:xfrm>
            <a:off x="188098" y="3079400"/>
            <a:ext cx="5735955" cy="1944370"/>
          </a:xfrm>
          <a:prstGeom prst="round1Rect">
            <a:avLst/>
          </a:prstGeom>
          <a:noFill/>
          <a:ln w="28575">
            <a:solidFill>
              <a:srgbClr val="0548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7E6E6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indent="0" algn="l" fontAlgn="ctr">
              <a:lnSpc>
                <a:spcPct val="10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RQ1: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How to reveal the evolution process of topics at the micro level, thereby tracking the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fine-grained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evolution trends of research topics?</a:t>
            </a:r>
          </a:p>
        </p:txBody>
      </p:sp>
      <p:sp>
        <p:nvSpPr>
          <p:cNvPr id="7" name="单圆角矩形 6"/>
          <p:cNvSpPr/>
          <p:nvPr/>
        </p:nvSpPr>
        <p:spPr>
          <a:xfrm>
            <a:off x="6059667" y="3064160"/>
            <a:ext cx="5944235" cy="1959610"/>
          </a:xfrm>
          <a:prstGeom prst="round1Rect">
            <a:avLst/>
          </a:prstGeom>
          <a:noFill/>
          <a:ln w="28575">
            <a:solidFill>
              <a:srgbClr val="FFBF3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7E6E6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indent="0" algn="l" fontAlgn="ctr">
              <a:lnSpc>
                <a:spcPct val="10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RQ2: Whether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the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prediction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of topic evolution trends become more accurate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after tracking multi-dimensional evolutionary features? (the detail will be shown in the next slide)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8098" y="2286397"/>
            <a:ext cx="699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two main research questions are as follows: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91948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84328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-33656" y="193040"/>
            <a:ext cx="8872855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2.1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nalysis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imension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of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opic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volution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Prediction</a:t>
            </a:r>
            <a:endParaRPr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595" y="3934460"/>
            <a:ext cx="10926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evolution analysis of research topics in 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specific 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field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is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usually approached from</a:t>
            </a:r>
            <a:r>
              <a:rPr lang="zh-CN" altLang="en-US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three </a:t>
            </a: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dimensions*:</a:t>
            </a:r>
            <a:endParaRPr lang="en-US" altLang="zh-CN" sz="16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2085" y="4457700"/>
            <a:ext cx="1251585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content</a:t>
            </a:r>
            <a:endParaRPr lang="zh-CN" altLang="en-US" sz="24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355" y="5272405"/>
            <a:ext cx="150368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structure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355" y="6101080"/>
            <a:ext cx="1503680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strength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1499235" y="4485640"/>
            <a:ext cx="415290" cy="417195"/>
          </a:xfrm>
          <a:prstGeom prst="rightArrow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1499235" y="5297170"/>
            <a:ext cx="415290" cy="417195"/>
          </a:xfrm>
          <a:prstGeom prst="rightArrow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1499235" y="6153150"/>
            <a:ext cx="415290" cy="417195"/>
          </a:xfrm>
          <a:prstGeom prst="rightArrow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2016125" y="4385310"/>
            <a:ext cx="10092055" cy="636905"/>
          </a:xfrm>
          <a:prstGeom prst="roundRect">
            <a:avLst>
              <a:gd name="adj" fmla="val 7553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195" tIns="17780" rIns="36195" bIns="17780" rtlCol="0" anchor="ctr"/>
          <a:lstStyle/>
          <a:p>
            <a:pPr algn="l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ocu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on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dynamic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changes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related topics in their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semantic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space in adjacent time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indows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016125" y="5074920"/>
            <a:ext cx="10080713" cy="886460"/>
          </a:xfrm>
          <a:prstGeom prst="roundRect">
            <a:avLst>
              <a:gd name="adj" fmla="val 7553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195" tIns="17780" rIns="36195" bIns="17780" rtlCol="0" anchor="ctr"/>
          <a:lstStyle/>
          <a:p>
            <a:pPr fontAlgn="ctr"/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According to the network feature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s,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evolution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pattern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 of topics such as expansion, contraction, merging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,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splitting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…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are analyzed through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structure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change of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knowledge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network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016125" y="6031865"/>
            <a:ext cx="10080713" cy="697865"/>
          </a:xfrm>
          <a:prstGeom prst="roundRect">
            <a:avLst>
              <a:gd name="adj" fmla="val 7553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195" tIns="17780" rIns="36195" bIns="17780" rtlCol="0" anchor="ctr"/>
          <a:lstStyle/>
          <a:p>
            <a:pPr algn="l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Refer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ring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the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descriptive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indicators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changes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that can be 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quantified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research topic, such as the attention to the topic, research h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otness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scale, and influence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88595" y="1592580"/>
            <a:ext cx="11760835" cy="2198370"/>
            <a:chOff x="345" y="7039"/>
            <a:chExt cx="18521" cy="3462"/>
          </a:xfrm>
        </p:grpSpPr>
        <p:sp>
          <p:nvSpPr>
            <p:cNvPr id="12" name="圆角矩形 11"/>
            <p:cNvSpPr/>
            <p:nvPr/>
          </p:nvSpPr>
          <p:spPr>
            <a:xfrm>
              <a:off x="345" y="7039"/>
              <a:ext cx="18521" cy="3462"/>
            </a:xfrm>
            <a:prstGeom prst="roundRect">
              <a:avLst>
                <a:gd name="adj" fmla="val 10571"/>
              </a:avLst>
            </a:prstGeom>
            <a:noFill/>
            <a:ln w="28575">
              <a:solidFill>
                <a:srgbClr val="BFBFBF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右箭头 12"/>
            <p:cNvSpPr/>
            <p:nvPr/>
          </p:nvSpPr>
          <p:spPr>
            <a:xfrm>
              <a:off x="8914" y="8782"/>
              <a:ext cx="654" cy="657"/>
            </a:xfrm>
            <a:prstGeom prst="rightArrow">
              <a:avLst/>
            </a:prstGeom>
            <a:solidFill>
              <a:srgbClr val="FFBF3F"/>
            </a:solidFill>
            <a:ln>
              <a:solidFill>
                <a:srgbClr val="FFBF3F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16" y="7775"/>
              <a:ext cx="8206" cy="2514"/>
            </a:xfrm>
            <a:prstGeom prst="roundRect">
              <a:avLst>
                <a:gd name="adj" fmla="val 9728"/>
              </a:avLst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36195" tIns="17780" rIns="36195" bIns="17780" rtlCol="0" anchor="ctr"/>
            <a:lstStyle/>
            <a:p>
              <a:pPr marL="198120" indent="-198120" algn="l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F</a:t>
              </a:r>
              <a:r>
                <a:rPr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it nonlinear relationships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, </a:t>
              </a:r>
              <a:r>
                <a:rPr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automatically extracting entity feature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</a:t>
              </a:r>
              <a:endParaRPr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marL="198120" indent="-198120" algn="l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</a:t>
              </a:r>
              <a:r>
                <a:rPr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apture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</a:t>
              </a:r>
              <a:r>
                <a:rPr sz="20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dynamic accumulation effect</a:t>
              </a:r>
              <a:r>
                <a:rPr sz="2000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of 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</a:t>
              </a:r>
              <a:r>
                <a:rPr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entity nodes in complex networks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</a:t>
              </a:r>
              <a:endPara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04" y="7064"/>
              <a:ext cx="16727" cy="6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0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Graph </a:t>
              </a:r>
              <a:r>
                <a:rPr lang="en-US" altLang="zh-CN" sz="20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l</a:t>
              </a:r>
              <a:r>
                <a:rPr lang="zh-CN" altLang="en-US" sz="20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earning</a:t>
              </a:r>
              <a:r>
                <a:rPr lang="en-US" altLang="zh-CN" sz="2000" b="1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can model the evolutionary features more multidimensional</a:t>
              </a:r>
              <a:endParaRPr lang="zh-CN" altLang="en-US" sz="20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9705" y="7759"/>
              <a:ext cx="8944" cy="2500"/>
            </a:xfrm>
            <a:prstGeom prst="roundRect">
              <a:avLst>
                <a:gd name="adj" fmla="val 10915"/>
              </a:avLst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lIns="36195" tIns="17780" rIns="36195" bIns="17780" rtlCol="0" anchor="ctr"/>
            <a:lstStyle/>
            <a:p>
              <a:pPr marL="198120" indent="-198120" fontAlgn="auto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Knowledge discovery </a:t>
              </a: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on large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 </a:t>
              </a:r>
              <a:r>
                <a:rPr lang="zh-CN" altLang="en-US" sz="20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-scale scientific knowledge network</a:t>
              </a: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s.</a:t>
              </a:r>
              <a:endPara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endParaRPr>
            </a:p>
            <a:p>
              <a:pPr marL="198120" indent="-198120" fontAlgn="auto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Model and fusion multi-dimensional feature to predict the research topic evolution trends.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91948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84328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88595" y="1083310"/>
            <a:ext cx="10926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In order to address the two research questions, graph learning models will be introduced in this study:</a:t>
            </a:r>
            <a:endParaRPr lang="en-US" altLang="zh-CN" sz="16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-33655" y="193040"/>
            <a:ext cx="9376438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2.2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The Framework 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of T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opic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Evolution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Prediction Approach</a:t>
            </a:r>
            <a:endParaRPr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21" name="图片 20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1378226"/>
            <a:ext cx="11558270" cy="54302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91948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84328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8450" y="995680"/>
            <a:ext cx="756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The framework of this study can be divided into three steps.</a:t>
            </a:r>
            <a:endParaRPr lang="en-US" altLang="zh-CN" sz="16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-33655" y="193040"/>
            <a:ext cx="9151151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2.3 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Implementation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teps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of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opic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volution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Prediction</a:t>
            </a:r>
            <a:endParaRPr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640" y="1070610"/>
            <a:ext cx="4004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Step1: Data preparation</a:t>
            </a:r>
          </a:p>
        </p:txBody>
      </p:sp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280" y="1654175"/>
            <a:ext cx="5849620" cy="2972435"/>
          </a:xfrm>
          <a:prstGeom prst="rect">
            <a:avLst/>
          </a:prstGeom>
        </p:spPr>
      </p:pic>
      <p:pic>
        <p:nvPicPr>
          <p:cNvPr id="6" name="图片 5" descr="图片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905" y="5377180"/>
            <a:ext cx="6223000" cy="113347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 rot="5400000">
            <a:off x="8931910" y="4663440"/>
            <a:ext cx="415290" cy="677545"/>
          </a:xfrm>
          <a:prstGeom prst="rightArrow">
            <a:avLst/>
          </a:prstGeom>
          <a:solidFill>
            <a:srgbClr val="05489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91948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84328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7"/>
          <p:cNvSpPr/>
          <p:nvPr/>
        </p:nvSpPr>
        <p:spPr>
          <a:xfrm>
            <a:off x="167640" y="2444501"/>
            <a:ext cx="5928360" cy="2848334"/>
          </a:xfrm>
          <a:prstGeom prst="roundRect">
            <a:avLst>
              <a:gd name="adj" fmla="val 4321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810" rIns="3810" rtlCol="0" anchor="ctr"/>
          <a:lstStyle/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Collect literature data in the field of “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information science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” from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Web of Science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After that, process the data by null-data validation, words camel naming, etc.</a:t>
            </a:r>
          </a:p>
          <a:p>
            <a:pPr marL="342900" indent="-3429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Construct basic data by extracting meta data, such as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title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,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abstract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,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keyword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 and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citation relationship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in the reference list.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-33655" y="193040"/>
            <a:ext cx="8978872" cy="494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2.3 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Implementation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S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teps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of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T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opic </a:t>
            </a:r>
            <a:r>
              <a:rPr lang="en-US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E</a:t>
            </a:r>
            <a:r>
              <a:rPr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volution</a:t>
            </a:r>
            <a:r>
              <a:rPr lang="en-US" altLang="zh-CN" sz="2800" b="1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Prediction</a:t>
            </a:r>
            <a:endParaRPr lang="zh-CN" sz="2800" b="1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7640" y="1070610"/>
            <a:ext cx="6826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Step2: Multi-dimensional data representation</a:t>
            </a:r>
          </a:p>
        </p:txBody>
      </p:sp>
      <p:pic>
        <p:nvPicPr>
          <p:cNvPr id="12" name="图片 11" descr="图片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295" y="1786007"/>
            <a:ext cx="3896995" cy="4685030"/>
          </a:xfrm>
          <a:prstGeom prst="rect">
            <a:avLst/>
          </a:prstGeom>
        </p:spPr>
      </p:pic>
      <p:pic>
        <p:nvPicPr>
          <p:cNvPr id="13" name="图片 12" descr="图片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5" y="4901565"/>
            <a:ext cx="7119620" cy="1637665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279399" y="1715770"/>
            <a:ext cx="7782561" cy="3033395"/>
          </a:xfrm>
          <a:prstGeom prst="roundRect">
            <a:avLst>
              <a:gd name="adj" fmla="val 4781"/>
            </a:avLst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</a:t>
            </a:r>
            <a:r>
              <a:rPr 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ontent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Generate word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vector for term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, 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calculat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the semantic distance between the term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 to 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obtain the </a:t>
            </a:r>
            <a:r>
              <a:rPr 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semantic content feature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zh-CN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Strength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E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xtract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t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term frequenc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y,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and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obtain the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term frequency 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strength </a:t>
            </a:r>
            <a:r>
              <a:rPr 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feature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 (i.e. Hotness)</a:t>
            </a:r>
            <a:endParaRPr lang="zh-CN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</a:t>
            </a:r>
            <a:r>
              <a:rPr lang="zh-CN" sz="2000" b="1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tructure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: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Map t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he citation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relationship 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between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literature to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relationship of 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term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s to 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obtain the </a:t>
            </a:r>
            <a:r>
              <a:rPr lang="zh-CN" sz="2000" b="1" dirty="0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citation structure feature</a:t>
            </a:r>
            <a:r>
              <a:rPr lang="zh-CN" sz="2000" dirty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.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8470" y="6459538"/>
            <a:ext cx="22510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semantic content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905125" y="6459538"/>
            <a:ext cx="211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citation structure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61915" y="6459538"/>
            <a:ext cx="29000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term frequency strength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925830"/>
            <a:ext cx="12199620" cy="76200"/>
          </a:xfrm>
          <a:prstGeom prst="rect">
            <a:avLst/>
          </a:prstGeom>
          <a:solidFill>
            <a:srgbClr val="FFBF3F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849630"/>
            <a:ext cx="12199620" cy="76200"/>
          </a:xfrm>
          <a:prstGeom prst="rect">
            <a:avLst/>
          </a:prstGeom>
          <a:solidFill>
            <a:srgbClr val="05489B"/>
          </a:solidFill>
          <a:ln w="1905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g2ZGU4OWMwMjRiZmFlZDYzZjFmMWIxZTgyYmFjMG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50"/>
  <p:tag name="KSO_WM_TEMPLATE_CATEGORY" val="custom"/>
  <p:tag name="KSO_WM_TEMPLATE_INDEX" val="202334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TEMPLATE_CATEGORY" val="custom"/>
  <p:tag name="KSO_WM_TEMPLATE_INDEX" val="202334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5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488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8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488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8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488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8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348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34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34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34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34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88"/>
  <p:tag name="KSO_WM_TEMPLATE_THUMBS_INDEX" val="1、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488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8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700.xml><?xml version="1.0" encoding="utf-8"?>
<p:tagLst xmlns:p="http://schemas.openxmlformats.org/presentationml/2006/main">
  <p:tag name="TABLE_ENDDRAG_ORIGIN_RECT" val="303*148"/>
  <p:tag name="TABLE_ENDDRAG_RECT" val="615*138*303*1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03*148"/>
  <p:tag name="TABLE_ENDDRAG_RECT" val="615*138*303*14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488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8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主题字体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1238</Words>
  <Application>Microsoft Office PowerPoint</Application>
  <PresentationFormat>宽屏</PresentationFormat>
  <Paragraphs>127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宋体</vt:lpstr>
      <vt:lpstr>Arial</vt:lpstr>
      <vt:lpstr>Calibri</vt:lpstr>
      <vt:lpstr>Cambria Math</vt:lpstr>
      <vt:lpstr>Times New Roman</vt:lpstr>
      <vt:lpstr>WPS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Sorry</dc:creator>
  <cp:lastModifiedBy>佩君 何</cp:lastModifiedBy>
  <cp:revision>880</cp:revision>
  <cp:lastPrinted>2024-03-26T08:48:00Z</cp:lastPrinted>
  <dcterms:created xsi:type="dcterms:W3CDTF">2023-08-09T12:44:00Z</dcterms:created>
  <dcterms:modified xsi:type="dcterms:W3CDTF">2024-05-20T06:45:04Z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83017994DA8440CCB7DD95E33E66F99E_13</vt:lpwstr>
  </property>
  <property fmtid="{D5CDD505-2E9C-101B-9397-08002B2CF9AE}" pid="3" name="KSOProductBuildVer">
    <vt:lpwstr>2052-12.1.0.16729</vt:lpwstr>
  </property>
</Properties>
</file>